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8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5" r:id="rId10"/>
    <p:sldId id="397" r:id="rId11"/>
    <p:sldId id="398" r:id="rId12"/>
    <p:sldId id="399" r:id="rId13"/>
    <p:sldId id="400" r:id="rId14"/>
    <p:sldId id="339" r:id="rId15"/>
    <p:sldId id="402" r:id="rId16"/>
    <p:sldId id="403" r:id="rId17"/>
    <p:sldId id="404" r:id="rId18"/>
    <p:sldId id="340" r:id="rId19"/>
    <p:sldId id="341" r:id="rId20"/>
    <p:sldId id="342" r:id="rId21"/>
    <p:sldId id="343" r:id="rId22"/>
    <p:sldId id="344" r:id="rId23"/>
    <p:sldId id="345" r:id="rId24"/>
    <p:sldId id="405" r:id="rId25"/>
    <p:sldId id="346" r:id="rId26"/>
    <p:sldId id="347" r:id="rId27"/>
    <p:sldId id="502" r:id="rId28"/>
    <p:sldId id="348" r:id="rId29"/>
    <p:sldId id="349" r:id="rId30"/>
    <p:sldId id="351" r:id="rId31"/>
    <p:sldId id="352" r:id="rId32"/>
    <p:sldId id="353" r:id="rId33"/>
    <p:sldId id="354" r:id="rId34"/>
    <p:sldId id="355" r:id="rId35"/>
    <p:sldId id="415" r:id="rId36"/>
    <p:sldId id="414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356" r:id="rId47"/>
    <p:sldId id="503" r:id="rId48"/>
    <p:sldId id="357" r:id="rId49"/>
    <p:sldId id="425" r:id="rId50"/>
    <p:sldId id="426" r:id="rId51"/>
    <p:sldId id="427" r:id="rId52"/>
    <p:sldId id="429" r:id="rId53"/>
    <p:sldId id="430" r:id="rId54"/>
    <p:sldId id="431" r:id="rId55"/>
    <p:sldId id="432" r:id="rId56"/>
    <p:sldId id="433" r:id="rId57"/>
    <p:sldId id="511" r:id="rId58"/>
    <p:sldId id="358" r:id="rId59"/>
    <p:sldId id="359" r:id="rId60"/>
    <p:sldId id="439" r:id="rId61"/>
    <p:sldId id="440" r:id="rId62"/>
    <p:sldId id="362" r:id="rId63"/>
    <p:sldId id="441" r:id="rId64"/>
    <p:sldId id="361" r:id="rId65"/>
    <p:sldId id="442" r:id="rId66"/>
    <p:sldId id="363" r:id="rId67"/>
    <p:sldId id="364" r:id="rId68"/>
    <p:sldId id="444" r:id="rId69"/>
    <p:sldId id="370" r:id="rId70"/>
    <p:sldId id="445" r:id="rId71"/>
    <p:sldId id="371" r:id="rId72"/>
    <p:sldId id="372" r:id="rId73"/>
    <p:sldId id="446" r:id="rId74"/>
    <p:sldId id="373" r:id="rId75"/>
    <p:sldId id="374" r:id="rId76"/>
    <p:sldId id="375" r:id="rId77"/>
    <p:sldId id="447" r:id="rId78"/>
    <p:sldId id="377" r:id="rId79"/>
    <p:sldId id="378" r:id="rId80"/>
    <p:sldId id="379" r:id="rId81"/>
    <p:sldId id="380" r:id="rId82"/>
    <p:sldId id="381" r:id="rId83"/>
    <p:sldId id="382" r:id="rId84"/>
    <p:sldId id="448" r:id="rId85"/>
    <p:sldId id="449" r:id="rId86"/>
    <p:sldId id="450" r:id="rId87"/>
    <p:sldId id="451" r:id="rId88"/>
    <p:sldId id="383" r:id="rId89"/>
    <p:sldId id="384" r:id="rId90"/>
    <p:sldId id="385" r:id="rId91"/>
    <p:sldId id="452" r:id="rId92"/>
    <p:sldId id="388" r:id="rId93"/>
    <p:sldId id="506" r:id="rId94"/>
    <p:sldId id="507" r:id="rId95"/>
    <p:sldId id="508" r:id="rId96"/>
    <p:sldId id="509" r:id="rId97"/>
    <p:sldId id="390" r:id="rId98"/>
    <p:sldId id="392" r:id="rId99"/>
    <p:sldId id="510" r:id="rId100"/>
    <p:sldId id="393" r:id="rId101"/>
    <p:sldId id="394" r:id="rId102"/>
    <p:sldId id="486" r:id="rId103"/>
    <p:sldId id="501" r:id="rId104"/>
    <p:sldId id="497" r:id="rId105"/>
    <p:sldId id="498" r:id="rId106"/>
    <p:sldId id="499" r:id="rId107"/>
    <p:sldId id="500" r:id="rId108"/>
    <p:sldId id="453" r:id="rId109"/>
    <p:sldId id="454" r:id="rId110"/>
    <p:sldId id="455" r:id="rId111"/>
    <p:sldId id="456" r:id="rId112"/>
    <p:sldId id="457" r:id="rId113"/>
    <p:sldId id="505" r:id="rId114"/>
    <p:sldId id="458" r:id="rId115"/>
    <p:sldId id="504" r:id="rId116"/>
    <p:sldId id="459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2E6"/>
    <a:srgbClr val="AA1BB5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66215" autoAdjust="0"/>
  </p:normalViewPr>
  <p:slideViewPr>
    <p:cSldViewPr snapToGrid="0">
      <p:cViewPr varScale="1">
        <p:scale>
          <a:sx n="73" d="100"/>
          <a:sy n="73" d="100"/>
        </p:scale>
        <p:origin x="1923" y="39"/>
      </p:cViewPr>
      <p:guideLst/>
    </p:cSldViewPr>
  </p:slideViewPr>
  <p:notesTextViewPr>
    <p:cViewPr>
      <p:scale>
        <a:sx n="1" d="1"/>
        <a:sy n="1" d="1"/>
      </p:scale>
      <p:origin x="0" y="-6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Focus Subsystem Proposal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</a:t>
            </a:r>
          </a:p>
          <a:p>
            <a:r>
              <a:rPr lang="en-US" dirty="0"/>
              <a:t>suggests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which will be used 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contains,</a:t>
            </a:r>
          </a:p>
          <a:p>
            <a:r>
              <a:rPr lang="en-US" dirty="0"/>
              <a:t>as previously described,</a:t>
            </a:r>
          </a:p>
          <a:p>
            <a:r>
              <a:rPr lang="en-US" dirty="0"/>
              <a:t>Functions for determining 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for incrementing and decrementing focus</a:t>
            </a:r>
          </a:p>
          <a:p>
            <a:r>
              <a:rPr lang="en-US" dirty="0"/>
              <a:t>and </a:t>
            </a:r>
          </a:p>
          <a:p>
            <a:r>
              <a:rPr lang="en-US" dirty="0"/>
              <a:t>for a host of other</a:t>
            </a:r>
          </a:p>
          <a:p>
            <a:r>
              <a:rPr lang="en-US" dirty="0"/>
              <a:t>focus related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</a:t>
            </a:r>
          </a:p>
          <a:p>
            <a:r>
              <a:rPr lang="en-US" dirty="0"/>
              <a:t>Fine folks</a:t>
            </a:r>
          </a:p>
          <a:p>
            <a:r>
              <a:rPr lang="en-US" dirty="0"/>
              <a:t>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</a:t>
            </a:r>
          </a:p>
          <a:p>
            <a:r>
              <a:rPr lang="en-US" dirty="0"/>
              <a:t>and made a working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that you can use today</a:t>
            </a:r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</a:t>
            </a:r>
          </a:p>
          <a:p>
            <a:r>
              <a:rPr lang="en-US" dirty="0"/>
              <a:t>is a long</a:t>
            </a:r>
          </a:p>
          <a:p>
            <a:r>
              <a:rPr lang="en-US" dirty="0"/>
              <a:t>long </a:t>
            </a:r>
          </a:p>
          <a:p>
            <a:r>
              <a:rPr lang="en-US" dirty="0"/>
              <a:t>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said,</a:t>
            </a:r>
          </a:p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</a:t>
            </a:r>
          </a:p>
          <a:p>
            <a:r>
              <a:rPr lang="en-US" dirty="0"/>
              <a:t>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know how to talk to.</a:t>
            </a:r>
          </a:p>
          <a:p>
            <a:endParaRPr lang="en-US" dirty="0"/>
          </a:p>
          <a:p>
            <a:r>
              <a:rPr lang="en-US" dirty="0"/>
              <a:t>But there is hope!</a:t>
            </a:r>
          </a:p>
          <a:p>
            <a:r>
              <a:rPr lang="en-US" dirty="0"/>
              <a:t>&lt;look over crowd&gt;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You.</a:t>
            </a:r>
          </a:p>
          <a:p>
            <a:endParaRPr lang="en-US" dirty="0"/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We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r>
              <a:rPr lang="en-US" dirty="0"/>
              <a:t>,</a:t>
            </a:r>
          </a:p>
          <a:p>
            <a:r>
              <a:rPr lang="en-US" dirty="0"/>
              <a:t>try it out,</a:t>
            </a:r>
          </a:p>
          <a:p>
            <a:r>
              <a:rPr lang="en-US" dirty="0"/>
              <a:t>find the bugs,</a:t>
            </a:r>
          </a:p>
          <a:p>
            <a:r>
              <a:rPr lang="en-US" dirty="0"/>
              <a:t>help grow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help</a:t>
            </a:r>
          </a:p>
          <a:p>
            <a:r>
              <a:rPr lang="en-US" dirty="0"/>
              <a:t>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To that end…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talk.</a:t>
            </a:r>
          </a:p>
          <a:p>
            <a:r>
              <a:rPr lang="en-US" dirty="0"/>
              <a:t>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including the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 </a:t>
            </a:r>
          </a:p>
          <a:p>
            <a:r>
              <a:rPr lang="en-US" dirty="0"/>
              <a:t>it's posted.</a:t>
            </a:r>
          </a:p>
          <a:p>
            <a:endParaRPr lang="en-US" dirty="0"/>
          </a:p>
          <a:p>
            <a:r>
              <a:rPr lang="en-US" dirty="0"/>
              <a:t>Go retweet it</a:t>
            </a:r>
          </a:p>
          <a:p>
            <a:r>
              <a:rPr lang="en-US" dirty="0"/>
              <a:t>And help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About making </a:t>
            </a:r>
          </a:p>
          <a:p>
            <a:r>
              <a:rPr lang="en-US" dirty="0"/>
              <a:t>Focus Awesome!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283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manufacturer,</a:t>
            </a:r>
          </a:p>
          <a:p>
            <a:r>
              <a:rPr lang="en-US" dirty="0"/>
              <a:t>or have any sway with them,</a:t>
            </a:r>
          </a:p>
          <a:p>
            <a:r>
              <a:rPr lang="en-US" dirty="0"/>
              <a:t>come talk to me.</a:t>
            </a:r>
          </a:p>
          <a:p>
            <a:endParaRPr lang="en-US" dirty="0"/>
          </a:p>
          <a:p>
            <a:r>
              <a:rPr lang="en-US" dirty="0"/>
              <a:t>And lets figure out how</a:t>
            </a:r>
          </a:p>
          <a:p>
            <a:r>
              <a:rPr lang="en-US" dirty="0"/>
              <a:t>we can advance focus</a:t>
            </a:r>
          </a:p>
          <a:p>
            <a:r>
              <a:rPr lang="en-US" dirty="0"/>
              <a:t>together!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listening,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 hope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Talk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of you in the coming days,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About focus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life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really good beer.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Thanks for your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7950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</a:t>
            </a:r>
          </a:p>
          <a:p>
            <a:r>
              <a:rPr lang="en-US" dirty="0"/>
              <a:t>and specifically</a:t>
            </a:r>
          </a:p>
          <a:p>
            <a:r>
              <a:rPr lang="en-US" dirty="0"/>
              <a:t>how we interact with</a:t>
            </a:r>
          </a:p>
          <a:p>
            <a:r>
              <a:rPr lang="en-US" dirty="0"/>
              <a:t>the focus subsystem </a:t>
            </a:r>
          </a:p>
          <a:p>
            <a:r>
              <a:rPr lang="en-US" dirty="0" err="1"/>
              <a:t>programatically</a:t>
            </a:r>
            <a:endParaRPr lang="en-US" dirty="0"/>
          </a:p>
          <a:p>
            <a:r>
              <a:rPr lang="en-US" dirty="0"/>
              <a:t>via </a:t>
            </a:r>
            <a:r>
              <a:rPr lang="en-US" dirty="0" err="1"/>
              <a:t>javascript</a:t>
            </a:r>
            <a:r>
              <a:rPr lang="en-US" dirty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are going to dig,</a:t>
            </a:r>
          </a:p>
          <a:p>
            <a:r>
              <a:rPr lang="en-US" dirty="0"/>
              <a:t>a little bit,</a:t>
            </a:r>
          </a:p>
          <a:p>
            <a:r>
              <a:rPr lang="en-US" dirty="0"/>
              <a:t>into focus…</a:t>
            </a:r>
          </a:p>
          <a:p>
            <a:endParaRPr lang="en-US" dirty="0"/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  <a:p>
            <a:r>
              <a:rPr lang="en-US" dirty="0"/>
              <a:t>we need to know</a:t>
            </a:r>
          </a:p>
          <a:p>
            <a:r>
              <a:rPr lang="en-US" dirty="0"/>
              <a:t>what exactly we are talking about</a:t>
            </a:r>
          </a:p>
          <a:p>
            <a:r>
              <a:rPr lang="en-US" dirty="0"/>
              <a:t>and where it comes from,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Very simply</a:t>
            </a:r>
          </a:p>
          <a:p>
            <a:r>
              <a:rPr lang="en-US" dirty="0"/>
              <a:t>and glossing over a lot of details...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which determines what key was pressed.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r>
              <a:rPr lang="en-US" dirty="0"/>
              <a:t>it gets the associated 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top-level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that 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key press is then</a:t>
            </a:r>
          </a:p>
          <a:p>
            <a:r>
              <a:rPr lang="en-US" dirty="0"/>
              <a:t>translated into an event</a:t>
            </a:r>
          </a:p>
          <a:p>
            <a:r>
              <a:rPr lang="en-US" dirty="0"/>
              <a:t>and the event is then fired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r>
              <a:rPr lang="en-US" dirty="0"/>
              <a:t>This is the Focus flow…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process by which </a:t>
            </a:r>
          </a:p>
          <a:p>
            <a:r>
              <a:rPr lang="en-US" dirty="0"/>
              <a:t>The computer goes through</a:t>
            </a:r>
          </a:p>
          <a:p>
            <a:r>
              <a:rPr lang="en-US" dirty="0"/>
              <a:t>a series of focus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</a:t>
            </a:r>
            <a:r>
              <a:rPr lang="en-US" dirty="0" err="1"/>
              <a:t>element.focus</a:t>
            </a:r>
            <a:r>
              <a:rPr lang="en-US" dirty="0"/>
              <a:t>() and the </a:t>
            </a:r>
            <a:r>
              <a:rPr lang="en-US" dirty="0" err="1"/>
              <a:t>element.blur</a:t>
            </a:r>
            <a:r>
              <a:rPr lang="en-US" dirty="0"/>
              <a:t>() functions</a:t>
            </a:r>
          </a:p>
          <a:p>
            <a:r>
              <a:rPr lang="en-US" dirty="0"/>
              <a:t>together with the focus related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r>
              <a:rPr lang="en-US" dirty="0"/>
              <a:t>make up the focus subsystem</a:t>
            </a:r>
          </a:p>
          <a:p>
            <a:r>
              <a:rPr lang="en-US" dirty="0"/>
              <a:t>As we know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subsystem;</a:t>
            </a:r>
          </a:p>
          <a:p>
            <a:r>
              <a:rPr lang="en-US" dirty="0"/>
              <a:t>These 7 pieces.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Until it </a:t>
            </a:r>
            <a:r>
              <a:rPr lang="en-US" dirty="0" err="1"/>
              <a:t>doesnt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Say you are</a:t>
            </a:r>
          </a:p>
          <a:p>
            <a:r>
              <a:rPr lang="en-US" dirty="0"/>
              <a:t>an incredibly dashing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actually</a:t>
            </a:r>
          </a:p>
          <a:p>
            <a:r>
              <a:rPr lang="en-US" dirty="0"/>
              <a:t>a pretty common request</a:t>
            </a:r>
          </a:p>
          <a:p>
            <a:r>
              <a:rPr lang="en-US" dirty="0"/>
              <a:t>for customers to make</a:t>
            </a:r>
          </a:p>
          <a:p>
            <a:r>
              <a:rPr lang="en-US" dirty="0"/>
              <a:t>And one I have heard</a:t>
            </a:r>
          </a:p>
          <a:p>
            <a:r>
              <a:rPr lang="en-US" dirty="0"/>
              <a:t>Time and time again.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a library</a:t>
            </a:r>
          </a:p>
          <a:p>
            <a:r>
              <a:rPr lang="en-US" dirty="0"/>
              <a:t>Called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  <a:p>
            <a:endParaRPr lang="en-US" dirty="0"/>
          </a:p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  <a:p>
            <a:r>
              <a:rPr lang="en-US" dirty="0"/>
              <a:t>I will walk through this code</a:t>
            </a:r>
          </a:p>
          <a:p>
            <a:r>
              <a:rPr lang="en-US" dirty="0"/>
              <a:t>very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we define our "my-user-field" component.  	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used</a:t>
            </a:r>
          </a:p>
          <a:p>
            <a:r>
              <a:rPr lang="en-US" dirty="0"/>
              <a:t>multiple times</a:t>
            </a:r>
          </a:p>
          <a:p>
            <a:r>
              <a:rPr lang="en-US" dirty="0"/>
              <a:t>in many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  <a:p>
            <a:r>
              <a:rPr lang="en-US" dirty="0"/>
              <a:t>Which is executed on</a:t>
            </a:r>
          </a:p>
          <a:p>
            <a:r>
              <a:rPr lang="en-US" dirty="0"/>
              <a:t>The element we want</a:t>
            </a:r>
          </a:p>
          <a:p>
            <a:r>
              <a:rPr lang="en-US" dirty="0"/>
              <a:t>To give the focus to…</a:t>
            </a:r>
          </a:p>
          <a:p>
            <a:endParaRPr lang="en-US" dirty="0"/>
          </a:p>
          <a:p>
            <a:r>
              <a:rPr lang="en-US" dirty="0"/>
              <a:t>But how does our code</a:t>
            </a:r>
          </a:p>
          <a:p>
            <a:r>
              <a:rPr lang="en-US" dirty="0"/>
              <a:t>know what element</a:t>
            </a:r>
          </a:p>
          <a:p>
            <a:r>
              <a:rPr lang="en-US" dirty="0"/>
              <a:t>It wants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</a:t>
            </a:r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82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  <a:p>
            <a:r>
              <a:rPr lang="en-US" dirty="0"/>
              <a:t>&lt;fast&gt;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/>
              <a:t>Blah blah blah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3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there are just</a:t>
            </a:r>
          </a:p>
          <a:p>
            <a:r>
              <a:rPr lang="en-US" dirty="0"/>
              <a:t>too many edge cases</a:t>
            </a:r>
          </a:p>
          <a:p>
            <a:r>
              <a:rPr lang="en-US" dirty="0"/>
              <a:t>And the slide</a:t>
            </a:r>
          </a:p>
          <a:p>
            <a:r>
              <a:rPr lang="en-US" dirty="0"/>
              <a:t>Would have been</a:t>
            </a:r>
          </a:p>
          <a:p>
            <a:r>
              <a:rPr lang="en-US" dirty="0"/>
              <a:t>16 stories high...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It is confusing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nobody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Should ever have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write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method 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programmatically.</a:t>
            </a:r>
          </a:p>
          <a:p>
            <a:endParaRPr lang="en-US" dirty="0"/>
          </a:p>
          <a:p>
            <a:r>
              <a:rPr lang="en-US" dirty="0"/>
              <a:t>Or decrement the focus</a:t>
            </a:r>
          </a:p>
          <a:p>
            <a:r>
              <a:rPr lang="en-US" dirty="0"/>
              <a:t>Programmatically.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mostly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it could do more,</a:t>
            </a:r>
          </a:p>
          <a:p>
            <a:r>
              <a:rPr lang="en-US" dirty="0"/>
              <a:t>it could be easier,</a:t>
            </a:r>
          </a:p>
          <a:p>
            <a:r>
              <a:rPr lang="en-US" dirty="0"/>
              <a:t>it could be more powerful.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could we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or limit</a:t>
            </a:r>
          </a:p>
          <a:p>
            <a:r>
              <a:rPr lang="en-US" dirty="0"/>
              <a:t>focus to a particular container?</a:t>
            </a:r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through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endParaRPr lang="en-US" dirty="0"/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of 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useful,</a:t>
            </a:r>
          </a:p>
          <a:p>
            <a:r>
              <a:rPr lang="en-US" dirty="0"/>
              <a:t>so much more better.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passable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&lt;ADVANCE 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And as I was writing my code</a:t>
            </a:r>
          </a:p>
          <a:p>
            <a:r>
              <a:rPr lang="en-US" dirty="0"/>
              <a:t>I started wondering</a:t>
            </a:r>
          </a:p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until about three months ago</a:t>
            </a:r>
          </a:p>
          <a:p>
            <a:r>
              <a:rPr lang="en-US" dirty="0"/>
              <a:t>they worked independently</a:t>
            </a:r>
          </a:p>
          <a:p>
            <a:r>
              <a:rPr lang="en-US" dirty="0"/>
              <a:t>of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</a:p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signed an agreement</a:t>
            </a:r>
          </a:p>
          <a:p>
            <a:r>
              <a:rPr lang="en-US" dirty="0"/>
              <a:t>to work together</a:t>
            </a:r>
          </a:p>
          <a:p>
            <a:r>
              <a:rPr lang="en-US" dirty="0"/>
              <a:t>with the HTML Specification</a:t>
            </a:r>
          </a:p>
          <a:p>
            <a:r>
              <a:rPr lang="en-US" dirty="0"/>
              <a:t>work being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great news for everyone.</a:t>
            </a:r>
          </a:p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</a:t>
            </a:r>
          </a:p>
          <a:p>
            <a:r>
              <a:rPr lang="en-US" dirty="0"/>
              <a:t>some changes</a:t>
            </a:r>
          </a:p>
          <a:p>
            <a:r>
              <a:rPr lang="en-US" dirty="0"/>
              <a:t>to the HTML specification.</a:t>
            </a:r>
          </a:p>
          <a:p>
            <a:endParaRPr lang="en-US" dirty="0"/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To start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standard“</a:t>
            </a:r>
          </a:p>
          <a:p>
            <a:endParaRPr lang="en-US" dirty="0"/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Which you would read</a:t>
            </a:r>
          </a:p>
          <a:p>
            <a:r>
              <a:rPr lang="en-US" dirty="0"/>
              <a:t>for a few minutes</a:t>
            </a:r>
          </a:p>
          <a:p>
            <a:r>
              <a:rPr lang="en-US" dirty="0"/>
              <a:t>and slowly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lose any remaining sanity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have started with.</a:t>
            </a:r>
          </a:p>
          <a:p>
            <a:endParaRPr lang="en-US" dirty="0"/>
          </a:p>
          <a:p>
            <a:r>
              <a:rPr lang="en-US" dirty="0"/>
              <a:t>Seriously, it is a very hard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r>
              <a:rPr lang="en-US" dirty="0"/>
              <a:t>[Slide: WTF?!?]</a:t>
            </a:r>
          </a:p>
          <a:p>
            <a:r>
              <a:rPr lang="en-US" dirty="0"/>
              <a:t>[Sound: Needle Scratch]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15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for,</a:t>
            </a:r>
          </a:p>
          <a:p>
            <a:r>
              <a:rPr lang="en-US" dirty="0"/>
              <a:t>Right?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</a:t>
            </a:r>
          </a:p>
          <a:p>
            <a:r>
              <a:rPr lang="en-US" dirty="0"/>
              <a:t>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things go slowly.</a:t>
            </a:r>
          </a:p>
          <a:p>
            <a:r>
              <a:rPr lang="en-US" dirty="0"/>
              <a:t>And few people </a:t>
            </a:r>
          </a:p>
          <a:p>
            <a:r>
              <a:rPr lang="en-US" dirty="0"/>
              <a:t>If any </a:t>
            </a:r>
          </a:p>
          <a:p>
            <a:r>
              <a:rPr lang="en-US" dirty="0"/>
              <a:t>seem to care.</a:t>
            </a:r>
          </a:p>
          <a:p>
            <a:endParaRPr lang="en-US" dirty="0"/>
          </a:p>
          <a:p>
            <a:r>
              <a:rPr lang="en-US" dirty="0"/>
              <a:t>And then</a:t>
            </a:r>
          </a:p>
          <a:p>
            <a:r>
              <a:rPr lang="en-US" dirty="0"/>
              <a:t>as you are trying</a:t>
            </a:r>
          </a:p>
          <a:p>
            <a:r>
              <a:rPr lang="en-US" dirty="0"/>
              <a:t>to build interest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</a:t>
            </a:r>
          </a:p>
          <a:p>
            <a:r>
              <a:rPr lang="en-US" dirty="0"/>
              <a:t>Not the WICG eyeballs.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you don’t realize </a:t>
            </a:r>
          </a:p>
          <a:p>
            <a:r>
              <a:rPr lang="en-US" dirty="0"/>
              <a:t>Is that both of these processes</a:t>
            </a:r>
          </a:p>
          <a:p>
            <a:r>
              <a:rPr lang="en-US" dirty="0"/>
              <a:t>Have a fundamental flaw.</a:t>
            </a:r>
          </a:p>
          <a:p>
            <a:endParaRPr lang="en-US" dirty="0"/>
          </a:p>
          <a:p>
            <a:r>
              <a:rPr lang="en-US" dirty="0"/>
              <a:t>See,</a:t>
            </a:r>
          </a:p>
          <a:p>
            <a:r>
              <a:rPr lang="en-US" dirty="0"/>
              <a:t>The process for </a:t>
            </a:r>
          </a:p>
          <a:p>
            <a:r>
              <a:rPr lang="en-US" dirty="0"/>
              <a:t>submitting a proposal </a:t>
            </a:r>
          </a:p>
          <a:p>
            <a:r>
              <a:rPr lang="en-US" dirty="0"/>
              <a:t>Is pretty easy,</a:t>
            </a:r>
          </a:p>
          <a:p>
            <a:r>
              <a:rPr lang="en-US" dirty="0"/>
              <a:t>But the process for getting</a:t>
            </a:r>
          </a:p>
          <a:p>
            <a:r>
              <a:rPr lang="en-US" dirty="0"/>
              <a:t>Anyone to look at it</a:t>
            </a:r>
          </a:p>
          <a:p>
            <a:r>
              <a:rPr lang="en-US" dirty="0"/>
              <a:t>Or consider it</a:t>
            </a:r>
          </a:p>
          <a:p>
            <a:r>
              <a:rPr lang="en-US" dirty="0"/>
              <a:t>Is incredibly hard</a:t>
            </a:r>
          </a:p>
          <a:p>
            <a:r>
              <a:rPr lang="en-US" dirty="0"/>
              <a:t>Because it means</a:t>
            </a:r>
          </a:p>
          <a:p>
            <a:r>
              <a:rPr lang="en-US" dirty="0"/>
              <a:t>Talking to other people…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18838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for your proposal</a:t>
            </a:r>
          </a:p>
          <a:p>
            <a:r>
              <a:rPr lang="en-US" dirty="0"/>
              <a:t>To get any kind of response</a:t>
            </a:r>
          </a:p>
          <a:p>
            <a:r>
              <a:rPr lang="en-US" dirty="0"/>
              <a:t>You are first required </a:t>
            </a:r>
          </a:p>
          <a:p>
            <a:r>
              <a:rPr lang="en-US" dirty="0"/>
              <a:t>Sell it.</a:t>
            </a:r>
          </a:p>
          <a:p>
            <a:endParaRPr lang="en-US" dirty="0"/>
          </a:p>
          <a:p>
            <a:r>
              <a:rPr lang="en-US" dirty="0"/>
              <a:t>The WHATWG process</a:t>
            </a:r>
          </a:p>
          <a:p>
            <a:r>
              <a:rPr lang="en-US" dirty="0"/>
              <a:t>Specifically requires you to</a:t>
            </a:r>
          </a:p>
          <a:p>
            <a:r>
              <a:rPr lang="en-US" dirty="0"/>
              <a:t>Find and convince</a:t>
            </a:r>
          </a:p>
          <a:p>
            <a:r>
              <a:rPr lang="en-US" dirty="0"/>
              <a:t>Browser manufacturers,</a:t>
            </a:r>
          </a:p>
          <a:p>
            <a:r>
              <a:rPr lang="en-US" dirty="0"/>
              <a:t>The people who write chrome,</a:t>
            </a:r>
          </a:p>
          <a:p>
            <a:r>
              <a:rPr lang="en-US" dirty="0"/>
              <a:t>Or </a:t>
            </a:r>
            <a:r>
              <a:rPr lang="en-US" dirty="0" err="1"/>
              <a:t>firefox</a:t>
            </a:r>
            <a:r>
              <a:rPr lang="en-US" dirty="0"/>
              <a:t>,</a:t>
            </a:r>
          </a:p>
          <a:p>
            <a:r>
              <a:rPr lang="en-US" dirty="0"/>
              <a:t>Or edge,</a:t>
            </a:r>
          </a:p>
          <a:p>
            <a:r>
              <a:rPr lang="en-US" dirty="0"/>
              <a:t>You have to convince them</a:t>
            </a:r>
          </a:p>
          <a:p>
            <a:r>
              <a:rPr lang="en-US" dirty="0"/>
              <a:t>That your idea is worthy.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8386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that’s really hard</a:t>
            </a:r>
          </a:p>
          <a:p>
            <a:r>
              <a:rPr lang="en-US" dirty="0"/>
              <a:t>If you are an incredibly dashing</a:t>
            </a:r>
          </a:p>
          <a:p>
            <a:r>
              <a:rPr lang="en-US" dirty="0"/>
              <a:t>but not very popular</a:t>
            </a:r>
          </a:p>
          <a:p>
            <a:r>
              <a:rPr lang="en-US" dirty="0"/>
              <a:t>Web developer named Glen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86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exactly </a:t>
            </a:r>
          </a:p>
          <a:p>
            <a:r>
              <a:rPr lang="en-US" dirty="0"/>
              <a:t>Keep the phone numbers</a:t>
            </a:r>
          </a:p>
          <a:p>
            <a:r>
              <a:rPr lang="en-US" dirty="0"/>
              <a:t>Of Browser manufacturers</a:t>
            </a:r>
          </a:p>
          <a:p>
            <a:r>
              <a:rPr lang="en-US" dirty="0"/>
              <a:t>In his phone…</a:t>
            </a:r>
          </a:p>
          <a:p>
            <a:endParaRPr lang="en-US" dirty="0"/>
          </a:p>
          <a:p>
            <a:r>
              <a:rPr lang="en-US" dirty="0"/>
              <a:t>So you do the next best 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54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make a tweet.</a:t>
            </a:r>
          </a:p>
          <a:p>
            <a:r>
              <a:rPr lang="en-US" dirty="0"/>
              <a:t>You write an article or ten.</a:t>
            </a:r>
          </a:p>
          <a:p>
            <a:r>
              <a:rPr lang="en-US" dirty="0"/>
              <a:t>You post to reddit and </a:t>
            </a:r>
            <a:r>
              <a:rPr lang="en-US" dirty="0" err="1"/>
              <a:t>hackernews</a:t>
            </a:r>
            <a:r>
              <a:rPr lang="en-US" dirty="0"/>
              <a:t>.</a:t>
            </a:r>
          </a:p>
          <a:p>
            <a:r>
              <a:rPr lang="en-US" dirty="0"/>
              <a:t>You promote, promote, promote.</a:t>
            </a:r>
          </a:p>
          <a:p>
            <a:endParaRPr lang="en-US" dirty="0"/>
          </a:p>
          <a:p>
            <a:r>
              <a:rPr lang="en-US" dirty="0"/>
              <a:t>You literally do everything</a:t>
            </a:r>
          </a:p>
          <a:p>
            <a:r>
              <a:rPr lang="en-US" dirty="0"/>
              <a:t>You can think of…</a:t>
            </a:r>
          </a:p>
          <a:p>
            <a:endParaRPr lang="en-US" dirty="0"/>
          </a:p>
          <a:p>
            <a:r>
              <a:rPr lang="en-US" dirty="0"/>
              <a:t>you 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promise the </a:t>
            </a:r>
            <a:r>
              <a:rPr lang="en-US" dirty="0" err="1"/>
              <a:t>CharmCityJS</a:t>
            </a:r>
            <a:r>
              <a:rPr lang="en-US" dirty="0"/>
              <a:t> people</a:t>
            </a:r>
          </a:p>
          <a:p>
            <a:r>
              <a:rPr lang="en-US" dirty="0"/>
              <a:t>That you can get </a:t>
            </a:r>
          </a:p>
          <a:p>
            <a:r>
              <a:rPr lang="en-US" dirty="0"/>
              <a:t>THE JASON RHODES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a talk</a:t>
            </a:r>
          </a:p>
          <a:p>
            <a:r>
              <a:rPr lang="en-US" dirty="0"/>
              <a:t>If they just let you</a:t>
            </a:r>
          </a:p>
          <a:p>
            <a:r>
              <a:rPr lang="en-US" dirty="0"/>
              <a:t>Ramble for 20 minutes</a:t>
            </a:r>
          </a:p>
          <a:p>
            <a:r>
              <a:rPr lang="en-US" dirty="0"/>
              <a:t>About Focus.</a:t>
            </a:r>
          </a:p>
          <a:p>
            <a:endParaRPr lang="en-US" dirty="0"/>
          </a:p>
          <a:p>
            <a:r>
              <a:rPr lang="en-US" dirty="0"/>
              <a:t>So you go </a:t>
            </a:r>
          </a:p>
          <a:p>
            <a:r>
              <a:rPr lang="en-US" dirty="0"/>
              <a:t>And you stand in front of </a:t>
            </a:r>
          </a:p>
          <a:p>
            <a:r>
              <a:rPr lang="en-US" dirty="0"/>
              <a:t>A room full of friendly</a:t>
            </a:r>
          </a:p>
          <a:p>
            <a:r>
              <a:rPr lang="en-US" dirty="0"/>
              <a:t>And receptive developers</a:t>
            </a:r>
          </a:p>
          <a:p>
            <a:r>
              <a:rPr lang="en-US" dirty="0"/>
              <a:t>And you tell them</a:t>
            </a:r>
          </a:p>
          <a:p>
            <a:r>
              <a:rPr lang="en-US" dirty="0"/>
              <a:t>All about</a:t>
            </a:r>
          </a:p>
          <a:p>
            <a:r>
              <a:rPr lang="en-US" dirty="0"/>
              <a:t>The Focus Traversal API Proposal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26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Let’s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42910758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runk fun GIF by Mauro Gatti">
            <a:extLst>
              <a:ext uri="{FF2B5EF4-FFF2-40B4-BE49-F238E27FC236}">
                <a16:creationId xmlns:a16="http://schemas.microsoft.com/office/drawing/2014/main" id="{B6496E75-2DB3-436F-8392-F38CC6D33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017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ocus field -hockey">
            <a:extLst>
              <a:ext uri="{FF2B5EF4-FFF2-40B4-BE49-F238E27FC236}">
                <a16:creationId xmlns:a16="http://schemas.microsoft.com/office/drawing/2014/main" id="{0D362F90-5390-4F81-B310-08105AC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19200"/>
            <a:ext cx="57531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7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04210"/>
            <a:ext cx="12192000" cy="25819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4190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84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2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t become GIF by Pusheen">
            <a:extLst>
              <a:ext uri="{FF2B5EF4-FFF2-40B4-BE49-F238E27FC236}">
                <a16:creationId xmlns:a16="http://schemas.microsoft.com/office/drawing/2014/main" id="{318F3D77-5283-4C95-B69D-AC8C98CF6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65252-ACD5-4775-97C9-F6D14DA7E44C}"/>
              </a:ext>
            </a:extLst>
          </p:cNvPr>
          <p:cNvSpPr/>
          <p:nvPr/>
        </p:nvSpPr>
        <p:spPr>
          <a:xfrm>
            <a:off x="130629" y="6224451"/>
            <a:ext cx="3716382" cy="633549"/>
          </a:xfrm>
          <a:prstGeom prst="roundRect">
            <a:avLst/>
          </a:prstGeom>
          <a:solidFill>
            <a:srgbClr val="FE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CBA74-BE5D-419A-8432-9654D4E2CC4F}"/>
              </a:ext>
            </a:extLst>
          </p:cNvPr>
          <p:cNvSpPr txBox="1"/>
          <p:nvPr/>
        </p:nvSpPr>
        <p:spPr>
          <a:xfrm>
            <a:off x="147171" y="5633824"/>
            <a:ext cx="34189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Glen’s Awesome JS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Focus Library</a:t>
            </a:r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5BC9BA41-DB11-4B23-A9C1-6227A47DF84F}"/>
              </a:ext>
            </a:extLst>
          </p:cNvPr>
          <p:cNvSpPr/>
          <p:nvPr/>
        </p:nvSpPr>
        <p:spPr>
          <a:xfrm>
            <a:off x="3713291" y="5550547"/>
            <a:ext cx="875211" cy="796835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6BE62-4F6A-47BF-9D97-583566D0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674" name="Picture 2" descr="Rafal Badan for Pardes publishing house">
            <a:extLst>
              <a:ext uri="{FF2B5EF4-FFF2-40B4-BE49-F238E27FC236}">
                <a16:creationId xmlns:a16="http://schemas.microsoft.com/office/drawing/2014/main" id="{AAF814B7-6022-4711-940F-8136181C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A89F2-1A2D-4ECE-9CBA-0A47DFFA700C}"/>
              </a:ext>
            </a:extLst>
          </p:cNvPr>
          <p:cNvSpPr txBox="1"/>
          <p:nvPr/>
        </p:nvSpPr>
        <p:spPr>
          <a:xfrm>
            <a:off x="0" y="1074509"/>
            <a:ext cx="12195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b="1" dirty="0"/>
              <a:t>WTF?!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CD127-E312-4972-B49D-1687A87F3469}"/>
              </a:ext>
            </a:extLst>
          </p:cNvPr>
          <p:cNvSpPr txBox="1"/>
          <p:nvPr/>
        </p:nvSpPr>
        <p:spPr>
          <a:xfrm>
            <a:off x="7597510" y="4721702"/>
            <a:ext cx="472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&lt;NEEDLE-SCRATCH/&gt;</a:t>
            </a:r>
          </a:p>
        </p:txBody>
      </p:sp>
    </p:spTree>
    <p:extLst>
      <p:ext uri="{BB962C8B-B14F-4D97-AF65-F5344CB8AC3E}">
        <p14:creationId xmlns:p14="http://schemas.microsoft.com/office/powerpoint/2010/main" val="2034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24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62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32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lking to people">
            <a:extLst>
              <a:ext uri="{FF2B5EF4-FFF2-40B4-BE49-F238E27FC236}">
                <a16:creationId xmlns:a16="http://schemas.microsoft.com/office/drawing/2014/main" id="{B7125834-34B1-4304-A6EB-E07DDD2D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1A4F9-7557-49F3-B97E-4127964E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152949" y="1216094"/>
            <a:ext cx="1529616" cy="1822440"/>
          </a:xfrm>
          <a:prstGeom prst="rect">
            <a:avLst/>
          </a:prstGeom>
        </p:spPr>
      </p:pic>
      <p:pic>
        <p:nvPicPr>
          <p:cNvPr id="3" name="Picture 2" descr="Image result for browser">
            <a:extLst>
              <a:ext uri="{FF2B5EF4-FFF2-40B4-BE49-F238E27FC236}">
                <a16:creationId xmlns:a16="http://schemas.microsoft.com/office/drawing/2014/main" id="{9D7B8830-2000-42E2-8F23-DA1ADBC4D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5802" y="1516426"/>
            <a:ext cx="1860037" cy="18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431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05BA89-7E41-49CB-B060-D8490059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D0EC66-E3EE-416B-98DC-4627F7F2D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1" y="1568025"/>
            <a:ext cx="3677095" cy="2941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83E1C4-13EF-4F12-9C39-2B813493E9C0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Jason…</a:t>
            </a: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9F108A31-E3A2-4114-8338-4B14F1113927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76731-06BE-4C91-8EF0-1BCB405C9771}"/>
              </a:ext>
            </a:extLst>
          </p:cNvPr>
          <p:cNvSpPr txBox="1"/>
          <p:nvPr/>
        </p:nvSpPr>
        <p:spPr>
          <a:xfrm>
            <a:off x="6388395" y="2185244"/>
            <a:ext cx="57220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that’s Google</a:t>
            </a:r>
          </a:p>
          <a:p>
            <a:r>
              <a:rPr lang="en-US" sz="4800" b="1" dirty="0"/>
              <a:t>Image Search for you.</a:t>
            </a:r>
          </a:p>
        </p:txBody>
      </p:sp>
    </p:spTree>
    <p:extLst>
      <p:ext uri="{BB962C8B-B14F-4D97-AF65-F5344CB8AC3E}">
        <p14:creationId xmlns:p14="http://schemas.microsoft.com/office/powerpoint/2010/main" val="1373390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1613</TotalTime>
  <Words>4599</Words>
  <Application>Microsoft Office PowerPoint</Application>
  <PresentationFormat>Widescreen</PresentationFormat>
  <Paragraphs>1433</Paragraphs>
  <Slides>116</Slides>
  <Notes>116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3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232</cp:revision>
  <dcterms:created xsi:type="dcterms:W3CDTF">2018-12-04T17:37:47Z</dcterms:created>
  <dcterms:modified xsi:type="dcterms:W3CDTF">2019-08-08T00:11:55Z</dcterms:modified>
</cp:coreProperties>
</file>